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Century Gothic" panose="020B0502020202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A Contour Saliency Map  (CSM) [1] of a thermal image represents the confidence/belief of each pixel belonging to an edge contour of a foreground object (person)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To perform screening, each new input image is transformed into an image pyramid from which a multi-level CSM is computed.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sz="54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7" name="Shape 47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0" t="0" r="0" b="0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1" name="Shape 121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0" name="Shape 130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8" name="Shape 138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Shape 140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41" name="Shape 141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8" name="Shape 148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5" name="Shape 155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Shape 69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2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3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4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9" name="Shape 79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5" name="Shape 85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2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8" name="Shape 98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idx="2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6" name="Shape 106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0" t="0" r="0" b="0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F1EFEF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1" name="Shape 11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0" b="0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0" b="0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0" b="0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0" b="0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0" b="0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0" b="0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0" b="0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0" b="0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0" b="0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0" b="0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0" b="0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0" b="0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Shape 23"/>
          <p:cNvGrpSpPr/>
          <p:nvPr/>
        </p:nvGrpSpPr>
        <p:grpSpPr>
          <a:xfrm>
            <a:off x="27222" y="-786"/>
            <a:ext cx="2356674" cy="6854039"/>
            <a:chOff x="6627813" y="194833"/>
            <a:chExt cx="1952625" cy="5678918"/>
          </a:xfrm>
        </p:grpSpPr>
        <p:sp>
          <p:nvSpPr>
            <p:cNvPr id="24" name="Shape 24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0" b="0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0" b="0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0" b="0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0" b="0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0" b="0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0" b="0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0" b="0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0" b="0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0" b="0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0" b="0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0" b="0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0" b="0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Shape 3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ision.stanford.edu/teaching/cs231b_spring1213/slides/hog_rafael_tao.pdf" TargetMode="External"/><Relationship Id="rId5" Type="http://schemas.openxmlformats.org/officeDocument/2006/relationships/hyperlink" Target="https://lear.inrialpes.fr/people/triggs/pubs/Dalal-cvpr05.pdf" TargetMode="External"/><Relationship Id="rId4" Type="http://schemas.openxmlformats.org/officeDocument/2006/relationships/hyperlink" Target="http://www.pyimagesearch.com/2015/11/09/pedestrian-detection-opencv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ctrTitle"/>
          </p:nvPr>
        </p:nvSpPr>
        <p:spPr>
          <a:xfrm>
            <a:off x="2045043" y="2514602"/>
            <a:ext cx="9737125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CS491/691: Introduction to Aerial Robotics</a:t>
            </a:r>
            <a:endParaRPr sz="3200" b="1" i="0" u="none" strike="noStrike" cap="non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subTitle" idx="1"/>
          </p:nvPr>
        </p:nvSpPr>
        <p:spPr>
          <a:xfrm>
            <a:off x="2142825" y="5365750"/>
            <a:ext cx="95466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</a:pPr>
            <a:r>
              <a:rPr lang="en-US" sz="2400"/>
              <a:t>Anurag Kulkarni, Marcus Casey</a:t>
            </a:r>
            <a:endParaRPr sz="240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</a:pPr>
            <a:r>
              <a:rPr lang="en-US" sz="2400"/>
              <a:t>Team Infrared</a:t>
            </a:r>
            <a:endParaRPr sz="2400"/>
          </a:p>
        </p:txBody>
      </p:sp>
      <p:sp>
        <p:nvSpPr>
          <p:cNvPr id="171" name="Shape 171"/>
          <p:cNvSpPr txBox="1"/>
          <p:nvPr/>
        </p:nvSpPr>
        <p:spPr>
          <a:xfrm>
            <a:off x="2142836" y="4826000"/>
            <a:ext cx="9546656" cy="53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</a:pPr>
            <a:r>
              <a:rPr lang="en-US" sz="2800" b="1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Human Detection Through IR Vision</a:t>
            </a:r>
            <a:endParaRPr sz="2800" b="1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5638800" y="2974975"/>
            <a:ext cx="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Initial </a:t>
            </a:r>
            <a:r>
              <a:rPr lang="en-US"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</a:t>
            </a:r>
            <a:endParaRPr sz="3600" b="0" i="0" u="none" strike="noStrike" cap="non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4248" y="6544435"/>
            <a:ext cx="278027" cy="27802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2030930" y="1528143"/>
            <a:ext cx="5246170" cy="418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So far we have successfully utilized HAAR cascades to detect a human face in an image or a webcam feed.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Tested out with various images as well as Webcam footage and successfully detected faces. </a:t>
            </a:r>
            <a:endParaRPr/>
          </a:p>
        </p:txBody>
      </p:sp>
      <p:sp>
        <p:nvSpPr>
          <p:cNvPr id="260" name="Shape 260"/>
          <p:cNvSpPr txBox="1"/>
          <p:nvPr/>
        </p:nvSpPr>
        <p:spPr>
          <a:xfrm>
            <a:off x="7416800" y="1528150"/>
            <a:ext cx="3661200" cy="48012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Show a couple of results in the form of plots, video etc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4305300" y="6544435"/>
            <a:ext cx="74549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E4E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CS491/691 Introduction to Aerial Robotics, </a:t>
            </a:r>
            <a:r>
              <a:rPr lang="en-US" sz="1200" b="1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INFRARED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Instructor: Dr. Kostas Alexis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800" y="1528150"/>
            <a:ext cx="3661200" cy="249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1125" y="4026675"/>
            <a:ext cx="3661200" cy="22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4225" y="3433000"/>
            <a:ext cx="4775748" cy="28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Final </a:t>
            </a:r>
            <a:r>
              <a:rPr lang="en-US"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</a:t>
            </a:r>
            <a:endParaRPr sz="3600" b="0" i="0" u="none" strike="noStrike" cap="non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4248" y="6544435"/>
            <a:ext cx="278028" cy="27802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2030930" y="1528143"/>
            <a:ext cx="5246100" cy="4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Successfully implemented human detection on humans in IR &amp; photocolor images.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Some problems do exist</a:t>
            </a:r>
            <a:endParaRPr/>
          </a:p>
          <a:p>
            <a:pPr marL="742950" marR="0" lvl="1" indent="-285750" algn="just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Sizing</a:t>
            </a:r>
            <a:endParaRPr/>
          </a:p>
          <a:p>
            <a:pPr marL="742950" marR="0" lvl="1" indent="-285750" algn="just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Features can be falsely flagged depending on image quality</a:t>
            </a:r>
            <a:endParaRPr/>
          </a:p>
          <a:p>
            <a:pPr marL="742950" marR="0" lvl="1" indent="-285750" algn="just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Large amounts of people are difficult to identify</a:t>
            </a:r>
            <a:endParaRPr/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Shape 273"/>
          <p:cNvSpPr txBox="1"/>
          <p:nvPr/>
        </p:nvSpPr>
        <p:spPr>
          <a:xfrm>
            <a:off x="4305300" y="6544435"/>
            <a:ext cx="745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E4E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CS491/691 Introduction to Aerial Robotics, </a:t>
            </a:r>
            <a:r>
              <a:rPr lang="en-US" sz="1200" b="1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INFRARED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Instructor: Dr. Kostas Alexis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0575" y="339475"/>
            <a:ext cx="1726130" cy="1726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1300" y="3791721"/>
            <a:ext cx="3170975" cy="27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4500" y="4627700"/>
            <a:ext cx="487680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71900" y="2065601"/>
            <a:ext cx="2060375" cy="17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7025" y="2424875"/>
            <a:ext cx="2937100" cy="22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HOG SVM Implementation</a:t>
            </a:r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349" y="117849"/>
            <a:ext cx="10641149" cy="649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2592913" y="64736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What Could We Do Better?</a:t>
            </a:r>
            <a:endParaRPr sz="3600" b="0" i="0" u="none" strike="noStrike" cap="non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4248" y="6544435"/>
            <a:ext cx="278028" cy="27802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1998166" y="1337093"/>
            <a:ext cx="10101300" cy="4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 b="1"/>
              <a:t>Contour Saliency Map + Multi Resolution Screening &amp; Adaptive Filters</a:t>
            </a:r>
            <a:endParaRPr b="1"/>
          </a:p>
          <a:p>
            <a:pPr marL="742950" marR="0" lvl="1" indent="-285750" algn="just" rtl="0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Probably the most ideal way of performing this project</a:t>
            </a:r>
            <a:endParaRPr/>
          </a:p>
          <a:p>
            <a:pPr marL="1143000" marR="0" lvl="2" indent="-228600" algn="just" rtl="0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Knowledge and time</a:t>
            </a:r>
            <a:endParaRPr/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 b="1"/>
              <a:t>Training</a:t>
            </a:r>
            <a:r>
              <a:rPr lang="en-US"/>
              <a:t> </a:t>
            </a:r>
            <a:endParaRPr/>
          </a:p>
          <a:p>
            <a:pPr marL="742950" marR="0" lvl="1" indent="-285750" algn="just" rtl="0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Properly done to ensure accurate pattern detection of humans</a:t>
            </a:r>
            <a:endParaRPr/>
          </a:p>
          <a:p>
            <a:pPr marL="1143000" marR="0" lvl="2" indent="-228600" algn="just" rtl="0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Time and logistic restraints based on implementation</a:t>
            </a:r>
            <a:endParaRPr/>
          </a:p>
          <a:p>
            <a:pPr marL="1143000" marR="0" lvl="2" indent="-228600" algn="just" rtl="0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We did implement a type of training through large amounts of images with trial and error</a:t>
            </a:r>
            <a:endParaRPr/>
          </a:p>
          <a:p>
            <a:pPr marL="1600200" marR="0" lvl="3" indent="-228600" algn="just" rtl="0">
              <a:spcBef>
                <a:spcPts val="1000"/>
              </a:spcBef>
              <a:spcAft>
                <a:spcPts val="0"/>
              </a:spcAft>
              <a:buSzPts val="1200"/>
              <a:buChar char="•"/>
            </a:pPr>
            <a:r>
              <a:rPr lang="en-US"/>
              <a:t>Mathematical Skills &amp; knowhow</a:t>
            </a:r>
            <a:endParaRPr/>
          </a:p>
          <a:p>
            <a:pPr marL="742950" marR="0" lvl="1" indent="-285750" algn="just" rtl="0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Implement Extensions to OpenCV such as LatentSVM</a:t>
            </a:r>
            <a:endParaRPr/>
          </a:p>
          <a:p>
            <a:pPr marL="1143000" marR="0" lvl="2" indent="-228600" algn="just" rtl="0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Would have allowed for higher performance and detection</a:t>
            </a:r>
            <a:endParaRPr/>
          </a:p>
          <a:p>
            <a:pPr marL="1600200" marR="0" lvl="3" indent="-228600" algn="just" rtl="0">
              <a:spcBef>
                <a:spcPts val="1000"/>
              </a:spcBef>
              <a:spcAft>
                <a:spcPts val="0"/>
              </a:spcAft>
              <a:buSzPts val="1200"/>
              <a:buChar char="•"/>
            </a:pPr>
            <a:r>
              <a:rPr lang="en-US"/>
              <a:t>Struggled to make it work</a:t>
            </a:r>
            <a:endParaRPr/>
          </a:p>
          <a:p>
            <a:pPr marL="1143000" marR="0" lvl="2" indent="-228600" algn="just" rtl="0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Allowed for detection in trickier images</a:t>
            </a:r>
            <a:endParaRPr/>
          </a:p>
          <a:p>
            <a:pPr marL="1600200" marR="0" lvl="3" indent="-228600" algn="just" rtl="0">
              <a:spcBef>
                <a:spcPts val="1000"/>
              </a:spcBef>
              <a:spcAft>
                <a:spcPts val="0"/>
              </a:spcAft>
              <a:buSzPts val="1200"/>
              <a:buChar char="•"/>
            </a:pPr>
            <a:r>
              <a:rPr lang="en-US"/>
              <a:t>getDefaultPeopleDetector() only trained on standing pictures</a:t>
            </a:r>
            <a:endParaRPr/>
          </a:p>
          <a:p>
            <a:pPr marL="2057400" marR="0" lvl="4" indent="-228600" algn="just" rtl="0">
              <a:spcBef>
                <a:spcPts val="1000"/>
              </a:spcBef>
              <a:spcAft>
                <a:spcPts val="0"/>
              </a:spcAft>
              <a:buSzPts val="1200"/>
              <a:buChar char="•"/>
            </a:pPr>
            <a:r>
              <a:rPr lang="en-US"/>
              <a:t>haar cascade paired with dpm module</a:t>
            </a:r>
            <a:endParaRPr/>
          </a:p>
          <a:p>
            <a:pPr marL="457200" marR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Shape 295"/>
          <p:cNvSpPr txBox="1"/>
          <p:nvPr/>
        </p:nvSpPr>
        <p:spPr>
          <a:xfrm>
            <a:off x="4305300" y="6544435"/>
            <a:ext cx="745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E4E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CS491/691 Introduction to Aerial Robotics, </a:t>
            </a:r>
            <a:r>
              <a:rPr lang="en-US" sz="1200" b="1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INFRARED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Instructor: Dr. Kostas Alexis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" name="Shape 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1000" y="4528725"/>
            <a:ext cx="2553725" cy="19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</a:t>
            </a:r>
            <a:r>
              <a:rPr lang="en-US"/>
              <a:t>ferences</a:t>
            </a:r>
            <a:endParaRPr sz="3600" b="0" i="0" u="none" strike="noStrike" cap="non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4248" y="6544435"/>
            <a:ext cx="278028" cy="27802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2030925" y="1512375"/>
            <a:ext cx="9729300" cy="4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</a:pPr>
            <a:r>
              <a:rPr lang="en-US" sz="1200"/>
              <a:t>Fernández-Caballero, Antonio, et al. “Optical Flow or Image Subtraction in Human Detection from infrared Camera on Mobile Robot.” Elsevier Robotics and Autonomous Systems Journal, 26 June 2010,  ruidera.uclm.es/xmlui/bitstream/handle/10578/2101/fi_1332170738-sdarticle.pdf?sequence=1.</a:t>
            </a:r>
            <a:endParaRPr sz="12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342900" marR="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</a:pPr>
            <a:r>
              <a:rPr lang="en-US" sz="1200"/>
              <a:t>Davis, James, Keck, Mark. “A two-stage template approach to person Detection in Thermal Imagery.” Ohio State University Computer Science department. Applications of Computer Vision, 2005.</a:t>
            </a:r>
            <a:endParaRPr sz="12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342900" marR="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</a:pPr>
            <a:r>
              <a:rPr lang="en-US" sz="1200"/>
              <a:t>Portmann, J, Lynen, S, Chli, M &amp; Siegwart, R 2014, People Detection and Tracking from Aerial Thermal Views. in Proceedings of the IEEE International Conference on Robotics and Automation (ICRA). IEEE, pp. 1794 - 1800. DOI: 10.1109/ICRA.2014.6907094</a:t>
            </a:r>
            <a:endParaRPr sz="12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342900" marR="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</a:pPr>
            <a:r>
              <a:rPr lang="en-US" sz="1200"/>
              <a:t>Rosebrock, Adrian. “Pedestrian Detection OpenCV.” PyImageSearch, 9 Nov. 2015, </a:t>
            </a:r>
            <a:r>
              <a:rPr lang="en-US" sz="1200" u="sng">
                <a:solidFill>
                  <a:schemeClr val="hlink"/>
                </a:solidFill>
                <a:hlinkClick r:id="rId4"/>
              </a:rPr>
              <a:t>www.pyimagesearch.com/2015/11/09/pedestrian-detection-opencv/</a:t>
            </a:r>
            <a:r>
              <a:rPr lang="en-US" sz="1200"/>
              <a:t>.</a:t>
            </a:r>
            <a:endParaRPr sz="12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342900" marR="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</a:pPr>
            <a:r>
              <a:rPr lang="en-US" sz="1200"/>
              <a:t>Rosebrock, Adrian. “Pedestrian Detection OpenCV.” PyImageSearch, 10 Nov. 2015, www.pyimagesearch.com/2014/11/10/histogram-oriented-gradients-object-detection/</a:t>
            </a:r>
            <a:endParaRPr sz="12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342900" marR="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</a:pPr>
            <a:r>
              <a:rPr lang="en-US" sz="1200"/>
              <a:t>Dalal, Navneet, and Bill Triggs. “Histograms of Oriented Gradients for Human Detection.” Inrialpes. </a:t>
            </a:r>
            <a:r>
              <a:rPr lang="en-US" sz="1200" u="sng">
                <a:solidFill>
                  <a:schemeClr val="hlink"/>
                </a:solidFill>
                <a:hlinkClick r:id="rId5"/>
              </a:rPr>
              <a:t>https://lear.inrialpes.fr/people/triggs/pubs/Dalal-cvpr05.pdf</a:t>
            </a:r>
            <a:r>
              <a:rPr lang="en-US" sz="1200"/>
              <a:t>.</a:t>
            </a:r>
            <a:endParaRPr sz="12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342900" marR="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</a:pPr>
            <a:r>
              <a:rPr lang="en-US" sz="1200"/>
              <a:t>Wang, Tao, Cosman, Rafael. “Histograms of Oriented Gradients for Human Detection.” Stanford Vision. </a:t>
            </a:r>
            <a:r>
              <a:rPr lang="en-US" sz="1200" u="sng">
                <a:solidFill>
                  <a:schemeClr val="hlink"/>
                </a:solidFill>
                <a:hlinkClick r:id="rId6"/>
              </a:rPr>
              <a:t>http://vision.stanford.edu/teaching/cs231b_spring1213/slides/hog_rafael_tao.pdf</a:t>
            </a:r>
            <a:endParaRPr sz="12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200"/>
            </a:br>
            <a:endParaRPr sz="12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5" name="Shape 305"/>
          <p:cNvSpPr txBox="1"/>
          <p:nvPr/>
        </p:nvSpPr>
        <p:spPr>
          <a:xfrm>
            <a:off x="4305300" y="6544435"/>
            <a:ext cx="745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E4E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CS491/691 Introduction to Aerial Robotics, </a:t>
            </a:r>
            <a:r>
              <a:rPr lang="en-US" sz="1200" b="1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INFRARED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Instructor: Dr. Kostas Alexis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Motivation and Problem Description</a:t>
            </a:r>
            <a:endParaRPr sz="3600" b="0" i="0" u="none" strike="noStrike" cap="non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4248" y="6544435"/>
            <a:ext cx="278027" cy="27802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1560800" y="1528150"/>
            <a:ext cx="5707200" cy="4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Human detection through Infrared Vision can be utilized for various realistic real-world applications ranging from search and rescue, image/video processing to identify humans, and many more.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Without infrared, current deep learning algorithms allow for human detection with a lower accuracy if the trained dataset varies from the actual dataset through visible camera frames. </a:t>
            </a: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7416800" y="1528143"/>
            <a:ext cx="4715475" cy="4801314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an image to explain the motivation and the challenges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 1: Human detection through stereo cameras could cause various errors (Rosebrock, 2015)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4305300" y="6544435"/>
            <a:ext cx="74549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E4E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CS491/691 Introduction to Aerial Robotics, </a:t>
            </a:r>
            <a:r>
              <a:rPr lang="en-US" sz="1200" b="1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INFRARED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Instructor: Dr. Kostas Alexis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800" y="1528150"/>
            <a:ext cx="4715475" cy="37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Motivation and Problem Description</a:t>
            </a:r>
            <a:endParaRPr sz="3600" b="0" i="0" u="none" strike="noStrike" cap="non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4248" y="6544435"/>
            <a:ext cx="278028" cy="27802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1608075" y="1631900"/>
            <a:ext cx="5596800" cy="4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Using thermal vision through infrared vision, humans can be detected based on their thermal heat emittance. This way, the presence of humans can be detected regardless of their pre-trained posture datasets, hence reducing the room for errors. </a:t>
            </a:r>
            <a:endParaRPr/>
          </a:p>
          <a:p>
            <a:pPr marL="0" marR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Main objective is to develop an efficient computer vision algorithm that can enable human detection from lightweight low-resolution IR cameras.</a:t>
            </a:r>
            <a:endParaRPr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marR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Shape 192"/>
          <p:cNvSpPr txBox="1"/>
          <p:nvPr/>
        </p:nvSpPr>
        <p:spPr>
          <a:xfrm>
            <a:off x="7416800" y="1528150"/>
            <a:ext cx="4715400" cy="44331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an image to explain the motivation and the challenges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 2: Human detection through IR vision (Elsevier Robotics and Autonomous Robots Journal, 2010)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4305300" y="6544435"/>
            <a:ext cx="745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E4E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CS491/691 Introduction to Aerial Robotics, </a:t>
            </a:r>
            <a:r>
              <a:rPr lang="en-US" sz="1200" b="1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INFRARED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Instructor: Dr. Kostas Alexis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798" y="1534861"/>
            <a:ext cx="4715475" cy="3788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Proposed Approach</a:t>
            </a:r>
            <a:endParaRPr sz="3600" b="0" i="0" u="none" strike="noStrike" cap="non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4248" y="6544435"/>
            <a:ext cx="278027" cy="27802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2030930" y="1528143"/>
            <a:ext cx="5246170" cy="418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Using Python, humans can be detected through OpenCV library with the in-built HOG and SVM models in images and video streams.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Basic python libraries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Linear SVM (Support Vector Machine) models trained on HOG (Histogram of Oriented Gradient) features perform efficiently in detecting human presence through IR. 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getDefaultPeopleDetector() SVM</a:t>
            </a:r>
            <a:endParaRPr/>
          </a:p>
          <a:p>
            <a:pPr marL="742950" marR="0" lvl="1" indent="-285750" algn="just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INRIA Dataset</a:t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7598475" y="1528150"/>
            <a:ext cx="4533600" cy="47670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Try to overview the solution in the form of a block diagram or algorithm flow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 3: Humans detected through IR regardless illumination. (Elsevier Robotics and Autonomous Systems Journal, 2015) 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4305300" y="6544435"/>
            <a:ext cx="74549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E4E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CS491/691 Introduction to Aerial Robotics, </a:t>
            </a:r>
            <a:r>
              <a:rPr lang="en-US" sz="1200" b="1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INFRARED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Instructor: Dr. Kostas Alexis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8412" y="1465137"/>
            <a:ext cx="4533725" cy="39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CV</a:t>
            </a:r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432250" y="1650125"/>
            <a:ext cx="5894700" cy="4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Installed using Homebrew Environment</a:t>
            </a:r>
            <a:endParaRPr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Open Computer Vision Library - Python</a:t>
            </a:r>
            <a:endParaRPr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Can support C++, Java, etc.</a:t>
            </a:r>
            <a:endParaRPr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Available on all platforms</a:t>
            </a:r>
            <a:endParaRPr/>
          </a:p>
          <a:p>
            <a:pPr marL="45720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Designed to solve computer vision problems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/>
              <a:t>Uses Numpy, an optimized library for numerical operations with MATLAB-Syntax. </a:t>
            </a:r>
            <a:endParaRPr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9404" y="2057510"/>
            <a:ext cx="33909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HOG</a:t>
            </a:r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862875" y="1752075"/>
            <a:ext cx="5899800" cy="48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Histogram of Oriented Gradients</a:t>
            </a: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Uses feature descriptor-- image or image patch that simplifies image by only taking useful information.</a:t>
            </a:r>
            <a:endParaRPr dirty="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Calculates HOG through 5 steps:</a:t>
            </a:r>
            <a:endParaRPr dirty="0"/>
          </a:p>
          <a:p>
            <a: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Processing</a:t>
            </a:r>
            <a:endParaRPr dirty="0"/>
          </a:p>
          <a:p>
            <a: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Calculating Gradient Images</a:t>
            </a:r>
            <a:endParaRPr dirty="0"/>
          </a:p>
          <a:p>
            <a: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Calculate in 8x8 cells</a:t>
            </a:r>
            <a:endParaRPr dirty="0"/>
          </a:p>
          <a:p>
            <a: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16x16 normalization</a:t>
            </a:r>
            <a:endParaRPr dirty="0"/>
          </a:p>
          <a:p>
            <a: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Calculate HOG feature Vector</a:t>
            </a:r>
            <a:endParaRPr dirty="0"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937" y="5841025"/>
            <a:ext cx="6612125" cy="5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0950" y="2029075"/>
            <a:ext cx="5966500" cy="33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SVM</a:t>
            </a:r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2589200" y="1392575"/>
            <a:ext cx="5241600" cy="4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Support Vector Machine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Discriminative classifier defined by separating hyperplane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Outputting optimal hyperplanes which categorize new examples.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SVM Algorithm:</a:t>
            </a:r>
            <a:endParaRPr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l="17053" r="23152"/>
          <a:stretch/>
        </p:blipFill>
        <p:spPr>
          <a:xfrm>
            <a:off x="7580750" y="333625"/>
            <a:ext cx="4512375" cy="57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9625" y="3849100"/>
            <a:ext cx="3216325" cy="22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800" y="126475"/>
            <a:ext cx="6409025" cy="66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2592913" y="64736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 Description</a:t>
            </a:r>
            <a:endParaRPr sz="3600" b="0" i="0" u="none" strike="noStrike" cap="non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4248" y="6544435"/>
            <a:ext cx="278027" cy="27802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1998166" y="1337093"/>
            <a:ext cx="10101300" cy="4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 b="1"/>
              <a:t>Terminal: </a:t>
            </a:r>
            <a:r>
              <a:rPr lang="en-US"/>
              <a:t>MacOS terminal with python and anaconda was used to run the program.</a:t>
            </a:r>
            <a:endParaRPr/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 b="1"/>
              <a:t>Anaconda3 Distribution Navigator: </a:t>
            </a:r>
            <a:r>
              <a:rPr lang="en-US"/>
              <a:t>Free and open source distribution of Python for large-scale data processing, predictive analytics, and scientific computing.</a:t>
            </a: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7394124" y="3079750"/>
            <a:ext cx="3756900" cy="34164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Hardware photo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Screenshot from software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4305300" y="6544435"/>
            <a:ext cx="74549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E4E7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CS491/691 Introduction to Aerial Robotics, </a:t>
            </a:r>
            <a:r>
              <a:rPr lang="en-US" sz="1200" b="1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INFRARED</a:t>
            </a: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Instructor: Dr. Kostas Alexis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7875" y="3079750"/>
            <a:ext cx="4862325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800" y="3636700"/>
            <a:ext cx="617220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1116</Words>
  <Application>Microsoft Macintosh PowerPoint</Application>
  <PresentationFormat>Widescreen</PresentationFormat>
  <Paragraphs>180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Arial</vt:lpstr>
      <vt:lpstr>Noto Sans Symbols</vt:lpstr>
      <vt:lpstr>Century Gothic</vt:lpstr>
      <vt:lpstr>Wisp</vt:lpstr>
      <vt:lpstr>CS491/691: Introduction to Aerial Robotics</vt:lpstr>
      <vt:lpstr>Motivation and Problem Description</vt:lpstr>
      <vt:lpstr>Motivation and Problem Description</vt:lpstr>
      <vt:lpstr>Proposed Approach</vt:lpstr>
      <vt:lpstr>Open CV</vt:lpstr>
      <vt:lpstr>HOG</vt:lpstr>
      <vt:lpstr>SVM</vt:lpstr>
      <vt:lpstr>PowerPoint Presentation</vt:lpstr>
      <vt:lpstr>System Description</vt:lpstr>
      <vt:lpstr>Initial Results</vt:lpstr>
      <vt:lpstr>Final Results</vt:lpstr>
      <vt:lpstr>HOG SVM Implementation</vt:lpstr>
      <vt:lpstr>What Could We Do Better?</vt:lpstr>
      <vt:lpstr>References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CS491/691: Introduction to Aerial Robotics</dc:title>
  <cp:lastModifiedBy>Marcus Casey</cp:lastModifiedBy>
  <cp:revision>1</cp:revision>
  <dcterms:modified xsi:type="dcterms:W3CDTF">2018-05-08T06:21:14Z</dcterms:modified>
</cp:coreProperties>
</file>